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1" r:id="rId3"/>
    <p:sldId id="264" r:id="rId4"/>
    <p:sldId id="257" r:id="rId5"/>
    <p:sldId id="258" r:id="rId6"/>
    <p:sldId id="263" r:id="rId7"/>
    <p:sldId id="259" r:id="rId8"/>
    <p:sldId id="262" r:id="rId9"/>
    <p:sldId id="260" r:id="rId10"/>
    <p:sldId id="266" r:id="rId1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60" autoAdjust="0"/>
  </p:normalViewPr>
  <p:slideViewPr>
    <p:cSldViewPr>
      <p:cViewPr varScale="1">
        <p:scale>
          <a:sx n="104" d="100"/>
          <a:sy n="104" d="100"/>
        </p:scale>
        <p:origin x="-17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74381F-007A-4E90-99D9-F119A729E00E}" type="datetimeFigureOut">
              <a:rPr lang="zh-CN" altLang="en-US" smtClean="0"/>
              <a:pPr/>
              <a:t>2010/12/20</a:t>
            </a:fld>
            <a:endParaRPr lang="zh-CN"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C9FFB3-BFC7-402E-B284-F46118A3262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a:p>
        </p:txBody>
      </p:sp>
      <p:sp>
        <p:nvSpPr>
          <p:cNvPr id="4" name="Slide Number Placeholder 3"/>
          <p:cNvSpPr>
            <a:spLocks noGrp="1"/>
          </p:cNvSpPr>
          <p:nvPr>
            <p:ph type="sldNum" sz="quarter" idx="10"/>
          </p:nvPr>
        </p:nvSpPr>
        <p:spPr/>
        <p:txBody>
          <a:bodyPr/>
          <a:lstStyle/>
          <a:p>
            <a:fld id="{7DC9FFB3-BFC7-402E-B284-F46118A3262C}" type="slidenum">
              <a:rPr lang="zh-CN" altLang="en-US" smtClean="0"/>
              <a:pPr/>
              <a:t>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4"/>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6"/>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2"/>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E5162B43-9916-44C2-9201-1148638CC9A1}" type="datetimeFigureOut">
              <a:rPr lang="zh-CN" altLang="en-US" smtClean="0"/>
              <a:pPr/>
              <a:t>2010/12/20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E78ABD8-FE44-4287-9AAD-F8BEE56A72C1}"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162B43-9916-44C2-9201-1148638CC9A1}" type="datetimeFigureOut">
              <a:rPr lang="zh-CN" altLang="en-US" smtClean="0"/>
              <a:pPr/>
              <a:t>2010/12/20</a:t>
            </a:fld>
            <a:endParaRPr lang="zh-CN"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78ABD8-FE44-4287-9AAD-F8BEE56A72C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7" name="Rectangle 6"/>
          <p:cNvSpPr/>
          <p:nvPr/>
        </p:nvSpPr>
        <p:spPr>
          <a:xfrm>
            <a:off x="1295400" y="2514600"/>
            <a:ext cx="6705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Picture 7" descr="17HannahFrostyTundraPic"/>
          <p:cNvPicPr>
            <a:picLocks noChangeAspect="1" noChangeArrowheads="1"/>
          </p:cNvPicPr>
          <p:nvPr/>
        </p:nvPicPr>
        <p:blipFill>
          <a:blip r:embed="rId2" cstate="print"/>
          <a:srcRect/>
          <a:stretch>
            <a:fillRect/>
          </a:stretch>
        </p:blipFill>
        <p:spPr bwMode="auto">
          <a:xfrm>
            <a:off x="0" y="0"/>
            <a:ext cx="9144000" cy="6858000"/>
          </a:xfrm>
          <a:prstGeom prst="rect">
            <a:avLst/>
          </a:prstGeom>
          <a:noFill/>
          <a:effectLst>
            <a:softEdge rad="635000"/>
          </a:effectLst>
        </p:spPr>
      </p:pic>
      <p:sp>
        <p:nvSpPr>
          <p:cNvPr id="2" name="Title 1"/>
          <p:cNvSpPr>
            <a:spLocks noGrp="1"/>
          </p:cNvSpPr>
          <p:nvPr>
            <p:ph type="ctrTitle"/>
          </p:nvPr>
        </p:nvSpPr>
        <p:spPr>
          <a:effectLst/>
        </p:spPr>
        <p:txBody>
          <a:bodyPr>
            <a:noAutofit/>
          </a:bodyPr>
          <a:lstStyle/>
          <a:p>
            <a:r>
              <a:rPr lang="en-US" altLang="zh-CN" sz="7200" i="1" dirty="0" smtClean="0">
                <a:solidFill>
                  <a:srgbClr val="7030A0"/>
                </a:solidFill>
                <a:effectLst>
                  <a:outerShdw blurRad="38100" dist="38100" dir="2700000" algn="tl">
                    <a:srgbClr val="000000">
                      <a:alpha val="43137"/>
                    </a:srgbClr>
                  </a:outerShdw>
                </a:effectLst>
                <a:latin typeface="Arial Black" pitchFamily="34" charset="0"/>
              </a:rPr>
              <a:t>Russia’s Land</a:t>
            </a:r>
            <a:endParaRPr lang="zh-CN" altLang="en-US" sz="7200" i="1" dirty="0">
              <a:solidFill>
                <a:srgbClr val="7030A0"/>
              </a:solidFill>
              <a:effectLst>
                <a:outerShdw blurRad="38100" dist="38100" dir="2700000" algn="tl">
                  <a:srgbClr val="000000">
                    <a:alpha val="43137"/>
                  </a:srgbClr>
                </a:outerShdw>
              </a:effectLst>
              <a:latin typeface="Arial Black" pitchFamily="34" charset="0"/>
            </a:endParaRPr>
          </a:p>
        </p:txBody>
      </p:sp>
      <p:sp>
        <p:nvSpPr>
          <p:cNvPr id="3" name="Subtitle 2"/>
          <p:cNvSpPr>
            <a:spLocks noGrp="1"/>
          </p:cNvSpPr>
          <p:nvPr>
            <p:ph type="subTitle" idx="1"/>
          </p:nvPr>
        </p:nvSpPr>
        <p:spPr/>
        <p:txBody>
          <a:bodyPr>
            <a:scene3d>
              <a:camera prst="orthographicFront">
                <a:rot lat="300000" lon="300000" rev="0"/>
              </a:camera>
              <a:lightRig rig="threePt" dir="t"/>
            </a:scene3d>
          </a:bodyPr>
          <a:lstStyle/>
          <a:p>
            <a:r>
              <a:rPr lang="en-US" altLang="zh-CN" i="1" dirty="0" smtClean="0">
                <a:solidFill>
                  <a:srgbClr val="7030A0"/>
                </a:solidFill>
                <a:effectLst>
                  <a:outerShdw blurRad="38100" dist="38100" dir="2700000" algn="tl">
                    <a:srgbClr val="000000">
                      <a:alpha val="43137"/>
                    </a:srgbClr>
                  </a:outerShdw>
                </a:effectLst>
              </a:rPr>
              <a:t>By Sean Zeng and Thomas Jaehnig </a:t>
            </a:r>
            <a:endParaRPr lang="zh-CN" altLang="en-US" i="1" dirty="0">
              <a:solidFill>
                <a:srgbClr val="7030A0"/>
              </a:solidFill>
              <a:effectLst>
                <a:outerShdw blurRad="38100" dist="38100" dir="2700000" algn="tl">
                  <a:srgbClr val="000000">
                    <a:alpha val="43137"/>
                  </a:srgbClr>
                </a:outerShdw>
              </a:effectLst>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ppt_w</p:attrName>
                                        </p:attrNameLst>
                                      </p:cBhvr>
                                      <p:tavLst>
                                        <p:tav tm="0" fmla="#ppt_w*sin(2.5*pi*$)">
                                          <p:val>
                                            <p:fltVal val="0"/>
                                          </p:val>
                                        </p:tav>
                                        <p:tav tm="100000">
                                          <p:val>
                                            <p:fltVal val="1"/>
                                          </p:val>
                                        </p:tav>
                                      </p:tavLst>
                                    </p:anim>
                                    <p:anim calcmode="lin" valueType="num">
                                      <p:cBhvr>
                                        <p:cTn id="9" dur="1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miley%20=D.png"/>
          <p:cNvPicPr>
            <a:picLocks noGrp="1" noChangeAspect="1"/>
          </p:cNvPicPr>
          <p:nvPr>
            <p:ph idx="1"/>
          </p:nvPr>
        </p:nvPicPr>
        <p:blipFill>
          <a:blip r:embed="rId2"/>
          <a:stretch>
            <a:fillRect/>
          </a:stretch>
        </p:blipFill>
        <p:spPr>
          <a:xfrm>
            <a:off x="1752600" y="1676400"/>
            <a:ext cx="5410200" cy="5181600"/>
          </a:xfrm>
        </p:spPr>
      </p:pic>
      <p:sp>
        <p:nvSpPr>
          <p:cNvPr id="2" name="Title 1"/>
          <p:cNvSpPr>
            <a:spLocks noGrp="1"/>
          </p:cNvSpPr>
          <p:nvPr>
            <p:ph type="title"/>
          </p:nvPr>
        </p:nvSpPr>
        <p:spPr>
          <a:xfrm>
            <a:off x="457200" y="152400"/>
            <a:ext cx="8229600" cy="1524000"/>
          </a:xfrm>
        </p:spPr>
        <p:txBody>
          <a:bodyPr>
            <a:noAutofit/>
          </a:bodyPr>
          <a:lstStyle/>
          <a:p>
            <a:r>
              <a:rPr lang="en-US" altLang="zh-CN" sz="11500" i="1" dirty="0" smtClean="0">
                <a:effectLst>
                  <a:outerShdw blurRad="38100" dist="38100" dir="2700000" algn="tl">
                    <a:srgbClr val="000000">
                      <a:alpha val="43137"/>
                    </a:srgbClr>
                  </a:outerShdw>
                </a:effectLst>
                <a:latin typeface="Arial Black" pitchFamily="34" charset="0"/>
                <a:cs typeface="Arial" pitchFamily="34" charset="0"/>
              </a:rPr>
              <a:t>THE END</a:t>
            </a:r>
            <a:endParaRPr lang="zh-CN" altLang="en-US" sz="11500" i="1" dirty="0">
              <a:effectLst>
                <a:outerShdw blurRad="38100" dist="38100" dir="2700000" algn="tl">
                  <a:srgbClr val="000000">
                    <a:alpha val="43137"/>
                  </a:srgbClr>
                </a:outerShdw>
              </a:effectLst>
              <a:latin typeface="Arial Black" pitchFamily="34" charset="0"/>
              <a:cs typeface="Arial" pitchFamily="34" charset="0"/>
            </a:endParaRPr>
          </a:p>
        </p:txBody>
      </p:sp>
      <p:sp>
        <p:nvSpPr>
          <p:cNvPr id="9" name="4-Point Star 8"/>
          <p:cNvSpPr/>
          <p:nvPr/>
        </p:nvSpPr>
        <p:spPr>
          <a:xfrm>
            <a:off x="6553200" y="1676400"/>
            <a:ext cx="1371600" cy="14478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400px-Ivan_Shishkin_-_Winter"/>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074" name="Rectangle 2"/>
          <p:cNvSpPr>
            <a:spLocks noGrp="1" noChangeArrowheads="1"/>
          </p:cNvSpPr>
          <p:nvPr>
            <p:ph type="title"/>
          </p:nvPr>
        </p:nvSpPr>
        <p:spPr>
          <a:xfrm>
            <a:off x="685800" y="304800"/>
            <a:ext cx="8229600" cy="1143000"/>
          </a:xfrm>
        </p:spPr>
        <p:txBody>
          <a:bodyPr>
            <a:normAutofit/>
          </a:bodyPr>
          <a:lstStyle/>
          <a:p>
            <a:r>
              <a:rPr lang="en-US" altLang="zh-CN" sz="5400" i="1" dirty="0">
                <a:solidFill>
                  <a:srgbClr val="FFC000"/>
                </a:solidFill>
                <a:effectLst>
                  <a:outerShdw blurRad="38100" dist="38100" dir="2700000" algn="tl">
                    <a:srgbClr val="000000">
                      <a:alpha val="43137"/>
                    </a:srgbClr>
                  </a:outerShdw>
                </a:effectLst>
                <a:ea typeface="宋体" charset="-122"/>
              </a:rPr>
              <a:t>The </a:t>
            </a:r>
            <a:r>
              <a:rPr lang="en-US" altLang="zh-CN" sz="5400" i="1" dirty="0" smtClean="0">
                <a:solidFill>
                  <a:srgbClr val="FFC000"/>
                </a:solidFill>
                <a:effectLst>
                  <a:outerShdw blurRad="38100" dist="38100" dir="2700000" algn="tl">
                    <a:srgbClr val="000000">
                      <a:alpha val="43137"/>
                    </a:srgbClr>
                  </a:outerShdw>
                </a:effectLst>
                <a:ea typeface="宋体" charset="-122"/>
              </a:rPr>
              <a:t>Type </a:t>
            </a:r>
            <a:r>
              <a:rPr lang="en-US" altLang="zh-CN" sz="5400" i="1" dirty="0">
                <a:solidFill>
                  <a:srgbClr val="FFC000"/>
                </a:solidFill>
                <a:effectLst>
                  <a:outerShdw blurRad="38100" dist="38100" dir="2700000" algn="tl">
                    <a:srgbClr val="000000">
                      <a:alpha val="43137"/>
                    </a:srgbClr>
                  </a:outerShdw>
                </a:effectLst>
                <a:ea typeface="宋体" charset="-122"/>
              </a:rPr>
              <a:t>of </a:t>
            </a:r>
            <a:r>
              <a:rPr lang="en-US" altLang="zh-CN" sz="5400" i="1" dirty="0" smtClean="0">
                <a:solidFill>
                  <a:srgbClr val="FFC000"/>
                </a:solidFill>
                <a:effectLst>
                  <a:outerShdw blurRad="38100" dist="38100" dir="2700000" algn="tl">
                    <a:srgbClr val="000000">
                      <a:alpha val="43137"/>
                    </a:srgbClr>
                  </a:outerShdw>
                </a:effectLst>
                <a:ea typeface="宋体" charset="-122"/>
              </a:rPr>
              <a:t>Land </a:t>
            </a:r>
            <a:r>
              <a:rPr lang="en-US" altLang="zh-CN" sz="5400" i="1" dirty="0">
                <a:solidFill>
                  <a:srgbClr val="FFC000"/>
                </a:solidFill>
                <a:effectLst>
                  <a:outerShdw blurRad="38100" dist="38100" dir="2700000" algn="tl">
                    <a:srgbClr val="000000">
                      <a:alpha val="43137"/>
                    </a:srgbClr>
                  </a:outerShdw>
                </a:effectLst>
                <a:ea typeface="宋体" charset="-122"/>
              </a:rPr>
              <a:t>in Russia</a:t>
            </a:r>
          </a:p>
        </p:txBody>
      </p:sp>
      <p:sp>
        <p:nvSpPr>
          <p:cNvPr id="3075" name="Rectangle 3"/>
          <p:cNvSpPr>
            <a:spLocks noGrp="1" noChangeArrowheads="1"/>
          </p:cNvSpPr>
          <p:nvPr>
            <p:ph type="body" idx="1"/>
          </p:nvPr>
        </p:nvSpPr>
        <p:spPr/>
        <p:txBody>
          <a:bodyPr/>
          <a:lstStyle/>
          <a:p>
            <a:pPr>
              <a:lnSpc>
                <a:spcPct val="90000"/>
              </a:lnSpc>
            </a:pPr>
            <a:r>
              <a:rPr lang="en-US" altLang="zh-CN" sz="2800" dirty="0">
                <a:solidFill>
                  <a:srgbClr val="FFC000"/>
                </a:solidFill>
                <a:ea typeface="宋体" charset="-122"/>
              </a:rPr>
              <a:t>Most of Russia is a subarctic and tundra climate which makes the land bad for farming. </a:t>
            </a:r>
          </a:p>
          <a:p>
            <a:pPr>
              <a:lnSpc>
                <a:spcPct val="90000"/>
              </a:lnSpc>
            </a:pPr>
            <a:r>
              <a:rPr lang="en-US" altLang="zh-CN" sz="2800" dirty="0">
                <a:solidFill>
                  <a:srgbClr val="FFC000"/>
                </a:solidFill>
                <a:ea typeface="宋体" charset="-122"/>
              </a:rPr>
              <a:t>The Ring of Fire in the Kamchatka Peninsula causes trouble for the people in parts of Russia because the volcanoes are still active in the Kamchatka Peninsula.</a:t>
            </a:r>
          </a:p>
          <a:p>
            <a:pPr>
              <a:lnSpc>
                <a:spcPct val="90000"/>
              </a:lnSpc>
            </a:pPr>
            <a:r>
              <a:rPr lang="en-US" altLang="zh-CN" sz="2800" dirty="0">
                <a:solidFill>
                  <a:srgbClr val="FFC000"/>
                </a:solidFill>
                <a:ea typeface="宋体" charset="-122"/>
              </a:rPr>
              <a:t>The ice along the coast can cause shipping to be terrible.</a:t>
            </a:r>
          </a:p>
          <a:p>
            <a:pPr>
              <a:lnSpc>
                <a:spcPct val="90000"/>
              </a:lnSpc>
            </a:pPr>
            <a:r>
              <a:rPr lang="en-US" altLang="zh-CN" sz="2800" dirty="0">
                <a:solidFill>
                  <a:srgbClr val="FFC000"/>
                </a:solidFill>
                <a:ea typeface="宋体" charset="-122"/>
              </a:rPr>
              <a:t>Also some ports close from the ice along the coast</a:t>
            </a:r>
          </a:p>
          <a:p>
            <a:pPr>
              <a:lnSpc>
                <a:spcPct val="90000"/>
              </a:lnSpc>
            </a:pPr>
            <a:endParaRPr lang="en-US" altLang="zh-CN" sz="2800" dirty="0">
              <a:solidFill>
                <a:srgbClr val="FFFF00"/>
              </a:solidFill>
              <a:ea typeface="宋体" charset="-122"/>
            </a:endParaRPr>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russia"/>
          <p:cNvPicPr>
            <a:picLocks noChangeAspect="1" noChangeArrowheads="1"/>
          </p:cNvPicPr>
          <p:nvPr/>
        </p:nvPicPr>
        <p:blipFill>
          <a:blip r:embed="rId2"/>
          <a:srcRect/>
          <a:stretch>
            <a:fillRect/>
          </a:stretch>
        </p:blipFill>
        <p:spPr bwMode="auto">
          <a:xfrm>
            <a:off x="0" y="0"/>
            <a:ext cx="9144000" cy="7086600"/>
          </a:xfrm>
          <a:prstGeom prst="rect">
            <a:avLst/>
          </a:prstGeom>
          <a:noFill/>
        </p:spPr>
      </p:pic>
      <p:sp>
        <p:nvSpPr>
          <p:cNvPr id="11267" name="Rectangle 3"/>
          <p:cNvSpPr>
            <a:spLocks noGrp="1" noChangeArrowheads="1"/>
          </p:cNvSpPr>
          <p:nvPr>
            <p:ph type="title"/>
          </p:nvPr>
        </p:nvSpPr>
        <p:spPr>
          <a:xfrm>
            <a:off x="457200" y="0"/>
            <a:ext cx="8229600" cy="1417638"/>
          </a:xfrm>
        </p:spPr>
        <p:txBody>
          <a:bodyPr>
            <a:normAutofit/>
          </a:bodyPr>
          <a:lstStyle/>
          <a:p>
            <a:r>
              <a:rPr lang="en-US" altLang="zh-CN" sz="5400" i="1" dirty="0" smtClean="0">
                <a:solidFill>
                  <a:srgbClr val="FF0000"/>
                </a:solidFill>
                <a:effectLst>
                  <a:outerShdw blurRad="38100" dist="38100" dir="2700000" algn="tl">
                    <a:srgbClr val="000000">
                      <a:alpha val="43137"/>
                    </a:srgbClr>
                  </a:outerShdw>
                </a:effectLst>
                <a:ea typeface="宋体" charset="-122"/>
              </a:rPr>
              <a:t>Landforms </a:t>
            </a:r>
            <a:r>
              <a:rPr lang="en-US" altLang="zh-CN" sz="5400" i="1" dirty="0">
                <a:solidFill>
                  <a:srgbClr val="FF0000"/>
                </a:solidFill>
                <a:effectLst>
                  <a:outerShdw blurRad="38100" dist="38100" dir="2700000" algn="tl">
                    <a:srgbClr val="000000">
                      <a:alpha val="43137"/>
                    </a:srgbClr>
                  </a:outerShdw>
                </a:effectLst>
                <a:ea typeface="宋体" charset="-122"/>
              </a:rPr>
              <a:t>in Russia</a:t>
            </a:r>
          </a:p>
        </p:txBody>
      </p:sp>
      <p:sp>
        <p:nvSpPr>
          <p:cNvPr id="11268" name="Rectangle 4"/>
          <p:cNvSpPr>
            <a:spLocks noGrp="1" noChangeArrowheads="1"/>
          </p:cNvSpPr>
          <p:nvPr>
            <p:ph type="body" idx="1"/>
          </p:nvPr>
        </p:nvSpPr>
        <p:spPr/>
        <p:txBody>
          <a:bodyPr/>
          <a:lstStyle/>
          <a:p>
            <a:pPr>
              <a:lnSpc>
                <a:spcPct val="90000"/>
              </a:lnSpc>
            </a:pPr>
            <a:r>
              <a:rPr lang="en-US" altLang="zh-CN">
                <a:solidFill>
                  <a:srgbClr val="FF0000"/>
                </a:solidFill>
                <a:ea typeface="宋体" charset="-122"/>
              </a:rPr>
              <a:t>There are land forms of all sort like peninsulas, bays, mountains, lakes, plateaus, and etc.</a:t>
            </a:r>
          </a:p>
          <a:p>
            <a:pPr>
              <a:lnSpc>
                <a:spcPct val="90000"/>
              </a:lnSpc>
            </a:pPr>
            <a:r>
              <a:rPr lang="en-US" altLang="zh-CN">
                <a:solidFill>
                  <a:srgbClr val="FF0000"/>
                </a:solidFill>
                <a:ea typeface="宋体" charset="-122"/>
              </a:rPr>
              <a:t>There a lot of volcanoes in Russia but a main spot is on a peninsula called The Ring of Fire</a:t>
            </a:r>
          </a:p>
          <a:p>
            <a:pPr>
              <a:lnSpc>
                <a:spcPct val="90000"/>
              </a:lnSpc>
            </a:pPr>
            <a:r>
              <a:rPr lang="en-US" altLang="zh-CN">
                <a:solidFill>
                  <a:srgbClr val="FF0000"/>
                </a:solidFill>
                <a:ea typeface="宋体" charset="-122"/>
              </a:rPr>
              <a:t>There are a lot of bodies of water but one main one is the Caspian Sea </a:t>
            </a:r>
          </a:p>
        </p:txBody>
      </p:sp>
    </p:spTree>
  </p:cSld>
  <p:clrMapOvr>
    <a:masterClrMapping/>
  </p:clrMapOvr>
  <p:transition>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zh-CN" sz="5400" i="1" dirty="0" smtClean="0">
                <a:solidFill>
                  <a:srgbClr val="92D050"/>
                </a:solidFill>
                <a:effectLst>
                  <a:outerShdw blurRad="38100" dist="38100" dir="2700000" algn="tl">
                    <a:srgbClr val="000000">
                      <a:alpha val="43137"/>
                    </a:srgbClr>
                  </a:outerShdw>
                </a:effectLst>
              </a:rPr>
              <a:t>Mountain </a:t>
            </a:r>
            <a:r>
              <a:rPr lang="en-US" altLang="zh-CN" sz="5400" i="1" dirty="0" smtClean="0">
                <a:solidFill>
                  <a:srgbClr val="92D050"/>
                </a:solidFill>
                <a:effectLst>
                  <a:outerShdw blurRad="38100" dist="38100" dir="2700000" algn="tl">
                    <a:srgbClr val="000000">
                      <a:alpha val="43137"/>
                    </a:srgbClr>
                  </a:outerShdw>
                </a:effectLst>
              </a:rPr>
              <a:t>Ranges</a:t>
            </a:r>
            <a:endParaRPr lang="zh-CN" altLang="en-US" sz="5400" i="1" dirty="0">
              <a:solidFill>
                <a:srgbClr val="92D050"/>
              </a:solidFill>
              <a:effectLst>
                <a:outerShdw blurRad="38100" dist="38100" dir="2700000" algn="tl">
                  <a:srgbClr val="000000">
                    <a:alpha val="43137"/>
                  </a:srgbClr>
                </a:outerShdw>
              </a:effectLst>
            </a:endParaRPr>
          </a:p>
        </p:txBody>
      </p:sp>
      <p:sp>
        <p:nvSpPr>
          <p:cNvPr id="7" name="Content Placeholder 6"/>
          <p:cNvSpPr>
            <a:spLocks noGrp="1"/>
          </p:cNvSpPr>
          <p:nvPr>
            <p:ph idx="1"/>
          </p:nvPr>
        </p:nvSpPr>
        <p:spPr>
          <a:ln>
            <a:solidFill>
              <a:schemeClr val="bg1"/>
            </a:solidFill>
          </a:ln>
        </p:spPr>
        <p:txBody>
          <a:bodyPr>
            <a:normAutofit fontScale="92500" lnSpcReduction="10000"/>
          </a:bodyPr>
          <a:lstStyle/>
          <a:p>
            <a:r>
              <a:rPr lang="en-US" altLang="zh-CN" dirty="0" smtClean="0">
                <a:solidFill>
                  <a:srgbClr val="92D050"/>
                </a:solidFill>
              </a:rPr>
              <a:t>In Russia, there are many mountain ranges. Most of the mountains in Russia are located in the eastern part of Russia. There is the Caucasus Mts. which separates southwestern Russia from Southwest Asia. The Caucasus Mts. Includes Mt. Elbrus which is 18,510 feet high and it is considered the tallest peak in the European continent. There are also many other mountain ranges in Europe such as the Ural Mountains, the Sayan Mountains, the Cherskiy Mountains (etc).</a:t>
            </a:r>
            <a:endParaRPr lang="zh-CN" altLang="en-US" dirty="0">
              <a:solidFill>
                <a:srgbClr val="92D050"/>
              </a:solidFill>
            </a:endParaRP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2700000" scaled="0"/>
        </a:gradFill>
        <a:effectLst/>
      </p:bgPr>
    </p:bg>
    <p:spTree>
      <p:nvGrpSpPr>
        <p:cNvPr id="1" name=""/>
        <p:cNvGrpSpPr/>
        <p:nvPr/>
      </p:nvGrpSpPr>
      <p:grpSpPr>
        <a:xfrm>
          <a:off x="0" y="0"/>
          <a:ext cx="0" cy="0"/>
          <a:chOff x="0" y="0"/>
          <a:chExt cx="0" cy="0"/>
        </a:xfrm>
      </p:grpSpPr>
      <p:pic>
        <p:nvPicPr>
          <p:cNvPr id="2050" name="Picture 2" descr="http://www.yaplakal.com/uploads/post-3-12329938783866.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bIns="0">
            <a:normAutofit/>
          </a:bodyPr>
          <a:lstStyle/>
          <a:p>
            <a:r>
              <a:rPr lang="en-US" altLang="zh-CN" sz="5400" i="1" dirty="0" smtClean="0">
                <a:solidFill>
                  <a:srgbClr val="00B050"/>
                </a:solidFill>
                <a:effectLst>
                  <a:outerShdw blurRad="38100" dist="38100" dir="2700000" algn="tl">
                    <a:srgbClr val="000000">
                      <a:alpha val="43137"/>
                    </a:srgbClr>
                  </a:outerShdw>
                </a:effectLst>
              </a:rPr>
              <a:t>Peninsulas</a:t>
            </a:r>
            <a:endParaRPr lang="zh-CN" altLang="en-US" sz="5400" i="1" dirty="0">
              <a:solidFill>
                <a:srgbClr val="00B050"/>
              </a:solidFill>
              <a:effectLst>
                <a:outerShdw blurRad="38100" dist="38100" dir="2700000" algn="tl">
                  <a:srgbClr val="000000">
                    <a:alpha val="43137"/>
                  </a:srgbClr>
                </a:outerShdw>
              </a:effectLst>
            </a:endParaRPr>
          </a:p>
        </p:txBody>
      </p:sp>
      <p:sp>
        <p:nvSpPr>
          <p:cNvPr id="7" name="Content Placeholder 6"/>
          <p:cNvSpPr>
            <a:spLocks noGrp="1"/>
          </p:cNvSpPr>
          <p:nvPr>
            <p:ph idx="1"/>
          </p:nvPr>
        </p:nvSpPr>
        <p:spPr/>
        <p:txBody>
          <a:bodyPr>
            <a:normAutofit fontScale="85000" lnSpcReduction="20000"/>
          </a:bodyPr>
          <a:lstStyle/>
          <a:p>
            <a:r>
              <a:rPr lang="en-US" altLang="zh-CN" dirty="0" smtClean="0">
                <a:solidFill>
                  <a:srgbClr val="00B050"/>
                </a:solidFill>
              </a:rPr>
              <a:t>There are two large peninsulas in Russia.</a:t>
            </a:r>
          </a:p>
          <a:p>
            <a:r>
              <a:rPr lang="en-US" altLang="zh-CN" dirty="0" smtClean="0">
                <a:solidFill>
                  <a:srgbClr val="00B050"/>
                </a:solidFill>
              </a:rPr>
              <a:t>The Kamchatka Peninsula is the biggest peninsula in Russia.</a:t>
            </a:r>
          </a:p>
          <a:p>
            <a:r>
              <a:rPr lang="en-US" altLang="zh-CN" dirty="0" smtClean="0">
                <a:solidFill>
                  <a:srgbClr val="00B050"/>
                </a:solidFill>
              </a:rPr>
              <a:t>The Kamchatka Peninsula has many active volcanoes that are call the Ring of Fire.</a:t>
            </a:r>
          </a:p>
          <a:p>
            <a:r>
              <a:rPr lang="en-US" altLang="zh-CN" dirty="0" smtClean="0">
                <a:solidFill>
                  <a:srgbClr val="00B050"/>
                </a:solidFill>
              </a:rPr>
              <a:t>The volcanoes in the Kamchatka Peninsula sometimes cause earthquakes.</a:t>
            </a:r>
          </a:p>
          <a:p>
            <a:r>
              <a:rPr lang="en-US" altLang="zh-CN" dirty="0" smtClean="0">
                <a:solidFill>
                  <a:srgbClr val="00B050"/>
                </a:solidFill>
              </a:rPr>
              <a:t>The Kola Peninsula in Russia is very rich in various minerals such as : iron ore, titanium, and alumina</a:t>
            </a:r>
            <a:r>
              <a:rPr lang="en-US" altLang="zh-CN" dirty="0" smtClean="0">
                <a:solidFill>
                  <a:srgbClr val="00B050"/>
                </a:solidFill>
              </a:rPr>
              <a:t>.</a:t>
            </a:r>
          </a:p>
          <a:p>
            <a:r>
              <a:rPr lang="en-US" altLang="zh-CN" dirty="0" smtClean="0">
                <a:solidFill>
                  <a:srgbClr val="00B050"/>
                </a:solidFill>
              </a:rPr>
              <a:t>Ice that covers the entire Kola Peninsula makes it extra hard to mine</a:t>
            </a:r>
            <a:endParaRPr lang="en-US" altLang="zh-CN" dirty="0" smtClean="0">
              <a:solidFill>
                <a:srgbClr val="00B050"/>
              </a:solidFill>
            </a:endParaRPr>
          </a:p>
          <a:p>
            <a:endParaRPr lang="en-US" altLang="zh-CN" dirty="0" smtClean="0">
              <a:gradFill>
                <a:gsLst>
                  <a:gs pos="0">
                    <a:srgbClr val="DDEBCF"/>
                  </a:gs>
                  <a:gs pos="50000">
                    <a:srgbClr val="9CB86E"/>
                  </a:gs>
                  <a:gs pos="100000">
                    <a:srgbClr val="156B13"/>
                  </a:gs>
                </a:gsLst>
                <a:lin ang="2700000" scaled="0"/>
              </a:gradFill>
            </a:endParaRPr>
          </a:p>
          <a:p>
            <a:pPr>
              <a:buNone/>
            </a:pPr>
            <a:endParaRPr lang="en-US" altLang="zh-CN" dirty="0" smtClean="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lide(fromBottom)">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20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6" fill="hold" nodeType="clickEffect">
                                  <p:stCondLst>
                                    <p:cond delay="0"/>
                                  </p:stCondLst>
                                  <p:childTnLst>
                                    <p:set>
                                      <p:cBhvr>
                                        <p:cTn id="17" dur="1" fill="hold">
                                          <p:stCondLst>
                                            <p:cond delay="0"/>
                                          </p:stCondLst>
                                        </p:cTn>
                                        <p:tgtEl>
                                          <p:spTgt spid="7">
                                            <p:txEl>
                                              <p:pRg st="2" end="2"/>
                                            </p:txEl>
                                          </p:spTgt>
                                        </p:tgtEl>
                                        <p:attrNameLst>
                                          <p:attrName>style.visibility</p:attrName>
                                        </p:attrNameLst>
                                      </p:cBhvr>
                                      <p:to>
                                        <p:strVal val="visible"/>
                                      </p:to>
                                    </p:set>
                                    <p:animEffect transition="in" filter="barn(inHorizontal)">
                                      <p:cBhvr>
                                        <p:cTn id="18" dur="2000"/>
                                        <p:tgtEl>
                                          <p:spTgt spid="7">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6" fill="hold" nodeType="click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animEffect transition="in" filter="barn(inHorizontal)">
                                      <p:cBhvr>
                                        <p:cTn id="23" dur="2000"/>
                                        <p:tgtEl>
                                          <p:spTgt spid="7">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4" fill="hold" nodeType="clickEffect">
                                  <p:stCondLst>
                                    <p:cond delay="0"/>
                                  </p:stCondLst>
                                  <p:childTnLst>
                                    <p:set>
                                      <p:cBhvr>
                                        <p:cTn id="27" dur="1" fill="hold">
                                          <p:stCondLst>
                                            <p:cond delay="0"/>
                                          </p:stCondLst>
                                        </p:cTn>
                                        <p:tgtEl>
                                          <p:spTgt spid="7">
                                            <p:txEl>
                                              <p:pRg st="4" end="4"/>
                                            </p:txEl>
                                          </p:spTgt>
                                        </p:tgtEl>
                                        <p:attrNameLst>
                                          <p:attrName>style.visibility</p:attrName>
                                        </p:attrNameLst>
                                      </p:cBhvr>
                                      <p:to>
                                        <p:strVal val="visible"/>
                                      </p:to>
                                    </p:set>
                                    <p:animEffect transition="in" filter="wheel(4)">
                                      <p:cBhvr>
                                        <p:cTn id="28" dur="2000"/>
                                        <p:tgtEl>
                                          <p:spTgt spid="7">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4" fill="hold" nodeType="clickEffect">
                                  <p:stCondLst>
                                    <p:cond delay="0"/>
                                  </p:stCondLst>
                                  <p:childTnLst>
                                    <p:set>
                                      <p:cBhvr>
                                        <p:cTn id="32" dur="1" fill="hold">
                                          <p:stCondLst>
                                            <p:cond delay="0"/>
                                          </p:stCondLst>
                                        </p:cTn>
                                        <p:tgtEl>
                                          <p:spTgt spid="7">
                                            <p:txEl>
                                              <p:pRg st="5" end="5"/>
                                            </p:txEl>
                                          </p:spTgt>
                                        </p:tgtEl>
                                        <p:attrNameLst>
                                          <p:attrName>style.visibility</p:attrName>
                                        </p:attrNameLst>
                                      </p:cBhvr>
                                      <p:to>
                                        <p:strVal val="visible"/>
                                      </p:to>
                                    </p:set>
                                    <p:animEffect transition="in" filter="wheel(4)">
                                      <p:cBhvr>
                                        <p:cTn id="33" dur="20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Picture 5" descr="thumbnail"/>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6146" name="Rectangle 2"/>
          <p:cNvSpPr>
            <a:spLocks noGrp="1" noChangeArrowheads="1"/>
          </p:cNvSpPr>
          <p:nvPr>
            <p:ph type="title"/>
          </p:nvPr>
        </p:nvSpPr>
        <p:spPr/>
        <p:txBody>
          <a:bodyPr>
            <a:normAutofit/>
          </a:bodyPr>
          <a:lstStyle/>
          <a:p>
            <a:r>
              <a:rPr lang="en-US" altLang="zh-CN" sz="5400" i="1" dirty="0">
                <a:solidFill>
                  <a:srgbClr val="9900CC"/>
                </a:solidFill>
                <a:effectLst>
                  <a:outerShdw blurRad="38100" dist="38100" dir="2700000" algn="tl">
                    <a:srgbClr val="000000">
                      <a:alpha val="43137"/>
                    </a:srgbClr>
                  </a:outerShdw>
                </a:effectLst>
                <a:ea typeface="宋体" charset="-122"/>
              </a:rPr>
              <a:t>Russian </a:t>
            </a:r>
            <a:r>
              <a:rPr lang="en-US" altLang="zh-CN" sz="5400" i="1" dirty="0" smtClean="0">
                <a:solidFill>
                  <a:srgbClr val="9900CC"/>
                </a:solidFill>
                <a:effectLst>
                  <a:outerShdw blurRad="38100" dist="38100" dir="2700000" algn="tl">
                    <a:srgbClr val="000000">
                      <a:alpha val="43137"/>
                    </a:srgbClr>
                  </a:outerShdw>
                </a:effectLst>
                <a:ea typeface="宋体" charset="-122"/>
              </a:rPr>
              <a:t>Lakes</a:t>
            </a:r>
            <a:endParaRPr lang="en-US" altLang="zh-CN" sz="5400" i="1" dirty="0">
              <a:solidFill>
                <a:srgbClr val="9900CC"/>
              </a:solidFill>
              <a:effectLst>
                <a:outerShdw blurRad="38100" dist="38100" dir="2700000" algn="tl">
                  <a:srgbClr val="000000">
                    <a:alpha val="43137"/>
                  </a:srgbClr>
                </a:outerShdw>
              </a:effectLst>
              <a:ea typeface="宋体" charset="-122"/>
            </a:endParaRPr>
          </a:p>
        </p:txBody>
      </p:sp>
      <p:sp>
        <p:nvSpPr>
          <p:cNvPr id="6147" name="Rectangle 3"/>
          <p:cNvSpPr>
            <a:spLocks noGrp="1" noChangeArrowheads="1"/>
          </p:cNvSpPr>
          <p:nvPr>
            <p:ph type="body" idx="1"/>
          </p:nvPr>
        </p:nvSpPr>
        <p:spPr/>
        <p:txBody>
          <a:bodyPr/>
          <a:lstStyle/>
          <a:p>
            <a:r>
              <a:rPr lang="en-US" altLang="zh-CN">
                <a:solidFill>
                  <a:srgbClr val="9900CC"/>
                </a:solidFill>
                <a:ea typeface="宋体" charset="-122"/>
              </a:rPr>
              <a:t>There are many lakes including Baikal Lake, Ladoga Lake, and the Pskovskoye Lake.</a:t>
            </a:r>
          </a:p>
          <a:p>
            <a:r>
              <a:rPr lang="en-US" altLang="zh-CN">
                <a:solidFill>
                  <a:srgbClr val="9900CC"/>
                </a:solidFill>
                <a:ea typeface="宋体" charset="-122"/>
              </a:rPr>
              <a:t>A lot of the lakes in Russia are polluted and are dirty</a:t>
            </a:r>
          </a:p>
          <a:p>
            <a:r>
              <a:rPr lang="en-US" altLang="zh-CN">
                <a:solidFill>
                  <a:srgbClr val="9900CC"/>
                </a:solidFill>
                <a:ea typeface="宋体" charset="-122"/>
              </a:rPr>
              <a:t>One good thing the lakes provide is fishing</a:t>
            </a:r>
          </a:p>
          <a:p>
            <a:endParaRPr lang="en-US" altLang="zh-CN">
              <a:solidFill>
                <a:srgbClr val="9900CC"/>
              </a:solidFill>
              <a:ea typeface="宋体" charset="-122"/>
            </a:endParaRP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0">
              <a:srgbClr val="DDEBCF"/>
            </a:gs>
            <a:gs pos="50000">
              <a:srgbClr val="9CB86E"/>
            </a:gs>
            <a:gs pos="100000">
              <a:srgbClr val="156B13"/>
            </a:gs>
          </a:gsLst>
          <a:path path="rect">
            <a:fillToRect t="100000" r="100000"/>
          </a:path>
        </a:gradFill>
        <a:effectLst/>
      </p:bgPr>
    </p:bg>
    <p:spTree>
      <p:nvGrpSpPr>
        <p:cNvPr id="1" name=""/>
        <p:cNvGrpSpPr/>
        <p:nvPr/>
      </p:nvGrpSpPr>
      <p:grpSpPr>
        <a:xfrm>
          <a:off x="0" y="0"/>
          <a:ext cx="0" cy="0"/>
          <a:chOff x="0" y="0"/>
          <a:chExt cx="0" cy="0"/>
        </a:xfrm>
      </p:grpSpPr>
      <p:pic>
        <p:nvPicPr>
          <p:cNvPr id="1026" name="Picture 2" descr="http://upload.wikimedia.org/wikipedia/commons/thumb/8/86/Siberian_plain.jpg/350px-Siberian_plain.jpg"/>
          <p:cNvPicPr>
            <a:picLocks noChangeAspect="1" noChangeArrowheads="1"/>
          </p:cNvPicPr>
          <p:nvPr/>
        </p:nvPicPr>
        <p:blipFill>
          <a:blip r:embed="rId2"/>
          <a:srcRect/>
          <a:stretch>
            <a:fillRect/>
          </a:stretch>
        </p:blipFill>
        <p:spPr bwMode="auto">
          <a:xfrm>
            <a:off x="0" y="6804"/>
            <a:ext cx="9144000" cy="6851196"/>
          </a:xfrm>
          <a:prstGeom prst="rect">
            <a:avLst/>
          </a:prstGeom>
          <a:noFill/>
        </p:spPr>
      </p:pic>
      <p:sp>
        <p:nvSpPr>
          <p:cNvPr id="2" name="Title 1"/>
          <p:cNvSpPr>
            <a:spLocks noGrp="1"/>
          </p:cNvSpPr>
          <p:nvPr>
            <p:ph type="title"/>
          </p:nvPr>
        </p:nvSpPr>
        <p:spPr/>
        <p:txBody>
          <a:bodyPr>
            <a:normAutofit/>
          </a:bodyPr>
          <a:lstStyle/>
          <a:p>
            <a:r>
              <a:rPr lang="en-US" altLang="zh-CN" sz="5400" i="1" dirty="0" smtClean="0">
                <a:solidFill>
                  <a:srgbClr val="00B0F0"/>
                </a:solidFill>
                <a:effectLst>
                  <a:outerShdw blurRad="38100" dist="38100" dir="2700000" algn="tl">
                    <a:srgbClr val="000000">
                      <a:alpha val="43137"/>
                    </a:srgbClr>
                  </a:outerShdw>
                </a:effectLst>
              </a:rPr>
              <a:t>Plains</a:t>
            </a:r>
            <a:endParaRPr lang="zh-CN" altLang="en-US" sz="5400" i="1" dirty="0">
              <a:solidFill>
                <a:srgbClr val="00B0F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77500" lnSpcReduction="20000"/>
          </a:bodyPr>
          <a:lstStyle/>
          <a:p>
            <a:r>
              <a:rPr lang="en-US" altLang="zh-CN" dirty="0" smtClean="0">
                <a:solidFill>
                  <a:srgbClr val="00B0F0"/>
                </a:solidFill>
              </a:rPr>
              <a:t>There are 2 main plains in Russia. One of them is the Northern European Plain and the other one is the Western Siberian Plain.</a:t>
            </a:r>
          </a:p>
          <a:p>
            <a:r>
              <a:rPr lang="en-US" altLang="zh-CN" dirty="0" smtClean="0">
                <a:solidFill>
                  <a:srgbClr val="00B0F0"/>
                </a:solidFill>
              </a:rPr>
              <a:t>Many of the industries in Russia is located here in the Northern European Plain.</a:t>
            </a:r>
          </a:p>
          <a:p>
            <a:r>
              <a:rPr lang="en-US" altLang="zh-CN" dirty="0" smtClean="0">
                <a:solidFill>
                  <a:srgbClr val="00B0F0"/>
                </a:solidFill>
              </a:rPr>
              <a:t>The important cities of Russia is located in the Northern European Plain.</a:t>
            </a:r>
          </a:p>
          <a:p>
            <a:r>
              <a:rPr lang="en-US" altLang="zh-CN" dirty="0" smtClean="0">
                <a:solidFill>
                  <a:srgbClr val="00B0F0"/>
                </a:solidFill>
              </a:rPr>
              <a:t>Most of Russia’s population is live in the Northern European Plain.</a:t>
            </a:r>
          </a:p>
          <a:p>
            <a:r>
              <a:rPr lang="en-US" altLang="zh-CN" dirty="0" smtClean="0">
                <a:solidFill>
                  <a:srgbClr val="00B0F0"/>
                </a:solidFill>
              </a:rPr>
              <a:t>The West Siberian Plain is the world’s largest area of flat land.</a:t>
            </a:r>
          </a:p>
          <a:p>
            <a:r>
              <a:rPr lang="en-US" altLang="zh-CN" dirty="0" smtClean="0">
                <a:solidFill>
                  <a:srgbClr val="00B0F0"/>
                </a:solidFill>
              </a:rPr>
              <a:t>Most people live in the southern part of the West Siberian Plain because it’s the warmest part of the plain.</a:t>
            </a:r>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plus(in)">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7" name="Picture 7" descr="Volga-River"/>
          <p:cNvPicPr>
            <a:picLocks noChangeAspect="1" noChangeArrowheads="1"/>
          </p:cNvPicPr>
          <p:nvPr/>
        </p:nvPicPr>
        <p:blipFill>
          <a:blip r:embed="rId2"/>
          <a:srcRect/>
          <a:stretch>
            <a:fillRect/>
          </a:stretch>
        </p:blipFill>
        <p:spPr bwMode="auto">
          <a:xfrm>
            <a:off x="-381000" y="0"/>
            <a:ext cx="9753600" cy="7315200"/>
          </a:xfrm>
          <a:prstGeom prst="rect">
            <a:avLst/>
          </a:prstGeom>
          <a:noFill/>
        </p:spPr>
      </p:pic>
      <p:sp>
        <p:nvSpPr>
          <p:cNvPr id="5122" name="Rectangle 2"/>
          <p:cNvSpPr>
            <a:spLocks noGrp="1" noChangeArrowheads="1"/>
          </p:cNvSpPr>
          <p:nvPr>
            <p:ph type="title"/>
          </p:nvPr>
        </p:nvSpPr>
        <p:spPr/>
        <p:txBody>
          <a:bodyPr>
            <a:normAutofit/>
          </a:bodyPr>
          <a:lstStyle/>
          <a:p>
            <a:r>
              <a:rPr lang="en-US" altLang="zh-CN" sz="5400" i="1" dirty="0">
                <a:solidFill>
                  <a:srgbClr val="00FF00"/>
                </a:solidFill>
                <a:effectLst>
                  <a:outerShdw blurRad="38100" dist="38100" dir="2700000" algn="tl">
                    <a:srgbClr val="000000">
                      <a:alpha val="43137"/>
                    </a:srgbClr>
                  </a:outerShdw>
                </a:effectLst>
                <a:ea typeface="宋体" charset="-122"/>
              </a:rPr>
              <a:t>Rivers in Russia</a:t>
            </a:r>
          </a:p>
        </p:txBody>
      </p:sp>
      <p:sp>
        <p:nvSpPr>
          <p:cNvPr id="5123" name="Rectangle 3"/>
          <p:cNvSpPr>
            <a:spLocks noGrp="1" noChangeArrowheads="1"/>
          </p:cNvSpPr>
          <p:nvPr>
            <p:ph type="body" idx="1"/>
          </p:nvPr>
        </p:nvSpPr>
        <p:spPr/>
        <p:txBody>
          <a:bodyPr>
            <a:normAutofit/>
          </a:bodyPr>
          <a:lstStyle/>
          <a:p>
            <a:pPr>
              <a:lnSpc>
                <a:spcPct val="90000"/>
              </a:lnSpc>
              <a:buNone/>
            </a:pPr>
            <a:r>
              <a:rPr lang="en-US" altLang="zh-CN" sz="2800" dirty="0" smtClean="0">
                <a:ea typeface="宋体" charset="-122"/>
              </a:rPr>
              <a:t>	 </a:t>
            </a:r>
            <a:r>
              <a:rPr lang="en-US" altLang="zh-CN" sz="2800" dirty="0">
                <a:solidFill>
                  <a:srgbClr val="00FF00"/>
                </a:solidFill>
                <a:ea typeface="宋体" charset="-122"/>
              </a:rPr>
              <a:t>Some main rivers are the Don river, the Volga river, and the Pechora river.</a:t>
            </a:r>
          </a:p>
          <a:p>
            <a:pPr>
              <a:lnSpc>
                <a:spcPct val="90000"/>
              </a:lnSpc>
            </a:pPr>
            <a:r>
              <a:rPr lang="en-US" altLang="zh-CN" sz="2800" dirty="0">
                <a:solidFill>
                  <a:srgbClr val="00FF00"/>
                </a:solidFill>
                <a:ea typeface="宋体" charset="-122"/>
              </a:rPr>
              <a:t>The rivers in Russia freeze which is not good for transportation.</a:t>
            </a:r>
          </a:p>
          <a:p>
            <a:pPr>
              <a:lnSpc>
                <a:spcPct val="90000"/>
              </a:lnSpc>
            </a:pPr>
            <a:r>
              <a:rPr lang="en-US" altLang="zh-CN" sz="2800" dirty="0">
                <a:solidFill>
                  <a:srgbClr val="00FF00"/>
                </a:solidFill>
                <a:ea typeface="宋体" charset="-122"/>
              </a:rPr>
              <a:t>Also during the winter the Caspian sea freezes which can be a problem</a:t>
            </a:r>
          </a:p>
          <a:p>
            <a:pPr>
              <a:lnSpc>
                <a:spcPct val="90000"/>
              </a:lnSpc>
            </a:pPr>
            <a:r>
              <a:rPr lang="en-US" altLang="zh-CN" sz="2800" dirty="0">
                <a:solidFill>
                  <a:srgbClr val="00FF00"/>
                </a:solidFill>
                <a:ea typeface="宋体" charset="-122"/>
              </a:rPr>
              <a:t>One more important thing is that since there is a lot of Global Warming the arctic effects a lot of  northern Russia.</a:t>
            </a:r>
          </a:p>
          <a:p>
            <a:pPr>
              <a:lnSpc>
                <a:spcPct val="90000"/>
              </a:lnSpc>
              <a:buFontTx/>
              <a:buNone/>
            </a:pPr>
            <a:r>
              <a:rPr lang="en-US" altLang="zh-CN" sz="2800" dirty="0">
                <a:ea typeface="宋体" charset="-122"/>
              </a:rPr>
              <a:t>                   </a:t>
            </a:r>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farm3.static.flickr.com/2243/2037652873_1e39fcec9e_z.jpg"/>
          <p:cNvPicPr>
            <a:picLocks noChangeAspect="1" noChangeArrowheads="1"/>
          </p:cNvPicPr>
          <p:nvPr/>
        </p:nvPicPr>
        <p:blipFill>
          <a:blip r:embed="rId2"/>
          <a:srcRect/>
          <a:stretch>
            <a:fillRect/>
          </a:stretch>
        </p:blipFill>
        <p:spPr bwMode="auto">
          <a:xfrm>
            <a:off x="-7189" y="0"/>
            <a:ext cx="9151189" cy="6858000"/>
          </a:xfrm>
          <a:prstGeom prst="rect">
            <a:avLst/>
          </a:prstGeom>
          <a:noFill/>
        </p:spPr>
      </p:pic>
      <p:sp>
        <p:nvSpPr>
          <p:cNvPr id="2" name="Title 1"/>
          <p:cNvSpPr>
            <a:spLocks noGrp="1"/>
          </p:cNvSpPr>
          <p:nvPr>
            <p:ph type="title"/>
          </p:nvPr>
        </p:nvSpPr>
        <p:spPr/>
        <p:txBody>
          <a:bodyPr>
            <a:normAutofit/>
          </a:bodyPr>
          <a:lstStyle/>
          <a:p>
            <a:r>
              <a:rPr lang="en-US" altLang="zh-CN" sz="5400" i="1" dirty="0" smtClean="0">
                <a:solidFill>
                  <a:srgbClr val="00FF00"/>
                </a:solidFill>
                <a:effectLst>
                  <a:outerShdw blurRad="38100" dist="38100" dir="2700000" algn="tl">
                    <a:srgbClr val="000000">
                      <a:alpha val="43137"/>
                    </a:srgbClr>
                  </a:outerShdw>
                </a:effectLst>
              </a:rPr>
              <a:t>Inland Water Areas</a:t>
            </a:r>
            <a:endParaRPr lang="zh-CN" altLang="en-US" sz="5400" i="1" dirty="0">
              <a:solidFill>
                <a:srgbClr val="00FF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85000" lnSpcReduction="20000"/>
          </a:bodyPr>
          <a:lstStyle/>
          <a:p>
            <a:r>
              <a:rPr lang="en-US" altLang="zh-CN" dirty="0" smtClean="0">
                <a:solidFill>
                  <a:srgbClr val="00FF00"/>
                </a:solidFill>
              </a:rPr>
              <a:t>The Caspian Sea is the largest inland body of water in the world.</a:t>
            </a:r>
          </a:p>
          <a:p>
            <a:r>
              <a:rPr lang="en-US" altLang="zh-CN" dirty="0" smtClean="0">
                <a:solidFill>
                  <a:srgbClr val="00FF00"/>
                </a:solidFill>
              </a:rPr>
              <a:t>Instead of having freshwater in the Caspian Sea, it has saltwater instead.</a:t>
            </a:r>
          </a:p>
          <a:p>
            <a:r>
              <a:rPr lang="en-US" altLang="zh-CN" dirty="0" smtClean="0">
                <a:solidFill>
                  <a:srgbClr val="00FF00"/>
                </a:solidFill>
              </a:rPr>
              <a:t>Lake Baikal, which is located high in the Central Siberian Plateau is the world’s deepest freshwater lake.</a:t>
            </a:r>
          </a:p>
          <a:p>
            <a:r>
              <a:rPr lang="en-US" altLang="zh-CN" dirty="0" smtClean="0">
                <a:solidFill>
                  <a:srgbClr val="00FF00"/>
                </a:solidFill>
              </a:rPr>
              <a:t>Lake Baikal actually holds 20 percent of the world’s water supply.</a:t>
            </a:r>
          </a:p>
          <a:p>
            <a:r>
              <a:rPr lang="en-US" altLang="zh-CN" dirty="0" smtClean="0">
                <a:solidFill>
                  <a:srgbClr val="00FF00"/>
                </a:solidFill>
              </a:rPr>
              <a:t>Lake Baikal attracts many tourists with its shimmering blue waters.</a:t>
            </a:r>
          </a:p>
          <a:p>
            <a:r>
              <a:rPr lang="en-US" altLang="zh-CN" dirty="0" smtClean="0">
                <a:solidFill>
                  <a:srgbClr val="00FF00"/>
                </a:solidFill>
              </a:rPr>
              <a:t>The frozen lakes in Russia also makes transporting goods to other parts of Russia hard.</a:t>
            </a:r>
          </a:p>
          <a:p>
            <a:endParaRPr lang="zh-CN" altLang="en-US" dirty="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1"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heel(4)">
                                      <p:cBhvr>
                                        <p:cTn id="18" dur="2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checkerboard(across)">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diamond(in)">
                                      <p:cBhvr>
                                        <p:cTn id="28" dur="20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diamond(in)">
                                      <p:cBhvr>
                                        <p:cTn id="33"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TotalTime>
  <Words>544</Words>
  <Application>Microsoft Office PowerPoint</Application>
  <PresentationFormat>On-screen Show (4:3)</PresentationFormat>
  <Paragraphs>53</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Russia’s Land</vt:lpstr>
      <vt:lpstr>The Type of Land in Russia</vt:lpstr>
      <vt:lpstr>Landforms in Russia</vt:lpstr>
      <vt:lpstr>Mountain Ranges</vt:lpstr>
      <vt:lpstr>Peninsulas</vt:lpstr>
      <vt:lpstr>Russian Lakes</vt:lpstr>
      <vt:lpstr>Plains</vt:lpstr>
      <vt:lpstr>Rivers in Russia</vt:lpstr>
      <vt:lpstr>Inland Water Areas</vt:lpstr>
      <vt:lpstr>THE END</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Russia’s Land</dc:title>
  <dc:creator>Jordan</dc:creator>
  <cp:lastModifiedBy>Jordan</cp:lastModifiedBy>
  <cp:revision>31</cp:revision>
  <dcterms:created xsi:type="dcterms:W3CDTF">2010-12-13T23:15:52Z</dcterms:created>
  <dcterms:modified xsi:type="dcterms:W3CDTF">2010-12-21T00:36:39Z</dcterms:modified>
</cp:coreProperties>
</file>